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75" r:id="rId6"/>
    <p:sldId id="279" r:id="rId7"/>
    <p:sldId id="277" r:id="rId8"/>
    <p:sldId id="280" r:id="rId9"/>
    <p:sldId id="281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07D"/>
    <a:srgbClr val="54E1FA"/>
    <a:srgbClr val="A36D9F"/>
    <a:srgbClr val="EF57B7"/>
    <a:srgbClr val="7B6987"/>
    <a:srgbClr val="B5A1A7"/>
    <a:srgbClr val="DA9EA4"/>
    <a:srgbClr val="FFFFFF"/>
    <a:srgbClr val="C5F2EF"/>
    <a:srgbClr val="D9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405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729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60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5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9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86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354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188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8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112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C801-C069-4CEA-A168-980D3C67263D}" type="datetimeFigureOut">
              <a:rPr lang="fa-IR" smtClean="0"/>
              <a:t>26/11/1443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5987-092A-4F33-8FA7-8AAD48D56A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02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" y="0"/>
            <a:ext cx="103792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17" y="566671"/>
            <a:ext cx="8782319" cy="106894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پیام های آموزشی ویژه </a:t>
            </a:r>
            <a:r>
              <a:rPr lang="fa-IR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بیماران</a:t>
            </a:r>
            <a:r>
              <a:rPr lang="fa-IR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در </a:t>
            </a:r>
            <a:r>
              <a:rPr lang="fa-IR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زمان همه گیری کووید </a:t>
            </a:r>
            <a:r>
              <a:rPr lang="fa-IR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19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738" y="2434105"/>
            <a:ext cx="5303520" cy="2794718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fa-IR" sz="12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a-IR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در صورت </a:t>
            </a:r>
            <a:r>
              <a:rPr lang="fa-IR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استفاده از داروهای </a:t>
            </a:r>
            <a:r>
              <a:rPr lang="fa-IR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درمان  سرطان یا بیماری </a:t>
            </a:r>
            <a:r>
              <a:rPr lang="fa-IR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های مغزی و یا </a:t>
            </a:r>
            <a:r>
              <a:rPr lang="fa-IR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کورتون ها، فشارخون باید </a:t>
            </a:r>
            <a:r>
              <a:rPr lang="fa-IR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هر دو هفته یکبار یا حداکثر ماهانه </a:t>
            </a:r>
            <a:r>
              <a:rPr lang="fa-IR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اندازه گیری </a:t>
            </a:r>
            <a:r>
              <a:rPr lang="fa-IR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و کنترل شود</a:t>
            </a:r>
            <a:r>
              <a:rPr lang="fa-IR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.</a:t>
            </a:r>
            <a:endParaRPr lang="en-US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27" y="71841"/>
            <a:ext cx="1599455" cy="2262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8119" y="6276633"/>
            <a:ext cx="375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3372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6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9000"/>
                    </a14:imgEffect>
                    <a14:imgEffect>
                      <a14:colorTemperature colorTemp="6400"/>
                    </a14:imgEffect>
                    <a14:imgEffect>
                      <a14:saturation sat="102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0"/>
          <a:stretch/>
        </p:blipFill>
        <p:spPr>
          <a:xfrm>
            <a:off x="28135" y="0"/>
            <a:ext cx="9967704" cy="6858000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083123"/>
            <a:ext cx="9051705" cy="3396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هرگونه </a:t>
            </a:r>
            <a:r>
              <a:rPr lang="fa-IR" sz="3200" b="1" dirty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عفونت ممکن است قندخون را بالا </a:t>
            </a: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برده</a:t>
            </a:r>
            <a:r>
              <a:rPr lang="fa-IR" sz="3200" b="1" dirty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؛</a:t>
            </a:r>
            <a:endParaRPr lang="fa-IR" sz="3200" b="1" dirty="0" smtClean="0">
              <a:ln w="12700">
                <a:solidFill>
                  <a:srgbClr val="FFFFFF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و نیاز به مایعات را افزایش دهد؛ </a:t>
            </a:r>
            <a:endParaRPr lang="en-US" sz="3200" b="1" dirty="0" smtClean="0">
              <a:ln w="12700">
                <a:solidFill>
                  <a:srgbClr val="FFFFFF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بنابراین </a:t>
            </a:r>
            <a:r>
              <a:rPr lang="fa-IR" sz="3200" b="1" dirty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باید آب کافی در دسترس </a:t>
            </a: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باشد</a:t>
            </a:r>
            <a:r>
              <a:rPr lang="en-US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en-US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داروهای </a:t>
            </a:r>
            <a:r>
              <a:rPr lang="fa-IR" sz="3200" b="1" dirty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مورد نیاز خود را به میزان کافی در اختیار داشت</a:t>
            </a:r>
            <a:r>
              <a:rPr lang="fa-IR" sz="3200" b="1" dirty="0" smtClean="0">
                <a:ln w="127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.</a:t>
            </a:r>
            <a:endParaRPr lang="en-US" sz="3200" b="1" dirty="0">
              <a:ln w="12700">
                <a:solidFill>
                  <a:srgbClr val="FFFFFF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22" y="119299"/>
            <a:ext cx="1967476" cy="27830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70234" y="6057873"/>
            <a:ext cx="4288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معاونت غذا و دارو </a:t>
            </a:r>
            <a:r>
              <a:rPr lang="fa-IR" sz="2000" b="1" dirty="0">
                <a:cs typeface="B Titr" panose="00000700000000000000" pitchFamily="2" charset="-78"/>
              </a:rPr>
              <a:t>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2568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080" y="1592275"/>
            <a:ext cx="3901929" cy="316523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پیشنهاد رژیم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غذایی روزانه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سبزیجات برگ سبز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      </a:t>
            </a:r>
          </a:p>
          <a:p>
            <a:pPr>
              <a:lnSpc>
                <a:spcPct val="100000"/>
              </a:lnSpc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دو یا سه وعده میوه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71" y="513965"/>
            <a:ext cx="1967476" cy="27830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41121" y="5882322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4" y="2481115"/>
            <a:ext cx="5715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7B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16" y="1045618"/>
            <a:ext cx="9454032" cy="15068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a-IR" b="1" dirty="0">
                <a:solidFill>
                  <a:srgbClr val="70607D"/>
                </a:solidFill>
                <a:cs typeface="B Titr" panose="00000700000000000000" pitchFamily="2" charset="-78"/>
              </a:rPr>
              <a:t>ورزش </a:t>
            </a:r>
            <a:r>
              <a:rPr lang="fa-IR" b="1" dirty="0" smtClean="0">
                <a:solidFill>
                  <a:srgbClr val="70607D"/>
                </a:solidFill>
                <a:cs typeface="B Titr" panose="00000700000000000000" pitchFamily="2" charset="-78"/>
              </a:rPr>
              <a:t>علاوه </a:t>
            </a:r>
            <a:r>
              <a:rPr lang="fa-IR" b="1" dirty="0">
                <a:solidFill>
                  <a:srgbClr val="70607D"/>
                </a:solidFill>
                <a:cs typeface="B Titr" panose="00000700000000000000" pitchFamily="2" charset="-78"/>
              </a:rPr>
              <a:t>بر بهبود سیستم گردش خون، باعث بهبود سیستم ايمني </a:t>
            </a:r>
            <a:r>
              <a:rPr lang="fa-IR" b="1" dirty="0" smtClean="0">
                <a:solidFill>
                  <a:srgbClr val="70607D"/>
                </a:solidFill>
                <a:cs typeface="B Titr" panose="00000700000000000000" pitchFamily="2" charset="-78"/>
              </a:rPr>
              <a:t>نیز مي </a:t>
            </a:r>
            <a:r>
              <a:rPr lang="fa-IR" b="1" dirty="0">
                <a:solidFill>
                  <a:srgbClr val="70607D"/>
                </a:solidFill>
                <a:cs typeface="B Titr" panose="00000700000000000000" pitchFamily="2" charset="-78"/>
              </a:rPr>
              <a:t>شود، </a:t>
            </a:r>
          </a:p>
          <a:p>
            <a:pPr marL="0" indent="0" algn="ctr">
              <a:buNone/>
            </a:pPr>
            <a:r>
              <a:rPr lang="fa-IR" b="1" dirty="0" smtClean="0">
                <a:solidFill>
                  <a:srgbClr val="70607D"/>
                </a:solidFill>
                <a:cs typeface="B Titr" panose="00000700000000000000" pitchFamily="2" charset="-78"/>
              </a:rPr>
              <a:t>بنابراین </a:t>
            </a:r>
            <a:r>
              <a:rPr lang="fa-IR" b="1" dirty="0">
                <a:solidFill>
                  <a:srgbClr val="70607D"/>
                </a:solidFill>
                <a:cs typeface="B Titr" panose="00000700000000000000" pitchFamily="2" charset="-78"/>
              </a:rPr>
              <a:t>داشتن فعالیت بدنی روزانه ضروری است، </a:t>
            </a:r>
            <a:endParaRPr lang="fa-IR" b="1" dirty="0" smtClean="0">
              <a:solidFill>
                <a:srgbClr val="70607D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b="1" dirty="0" smtClean="0">
                <a:solidFill>
                  <a:srgbClr val="70607D"/>
                </a:solidFill>
                <a:cs typeface="B Titr" panose="00000700000000000000" pitchFamily="2" charset="-78"/>
              </a:rPr>
              <a:t>اما </a:t>
            </a:r>
            <a:r>
              <a:rPr lang="fa-IR" b="1" dirty="0">
                <a:solidFill>
                  <a:srgbClr val="70607D"/>
                </a:solidFill>
                <a:cs typeface="B Titr" panose="00000700000000000000" pitchFamily="2" charset="-78"/>
              </a:rPr>
              <a:t>باید از حضور در مكان هاي </a:t>
            </a:r>
            <a:r>
              <a:rPr lang="fa-IR" b="1" dirty="0" smtClean="0">
                <a:solidFill>
                  <a:srgbClr val="70607D"/>
                </a:solidFill>
                <a:cs typeface="B Titr" panose="00000700000000000000" pitchFamily="2" charset="-78"/>
              </a:rPr>
              <a:t>شلوغ، مانند </a:t>
            </a:r>
            <a:r>
              <a:rPr lang="fa-IR" b="1" dirty="0">
                <a:solidFill>
                  <a:srgbClr val="70607D"/>
                </a:solidFill>
                <a:cs typeface="B Titr" panose="00000700000000000000" pitchFamily="2" charset="-78"/>
              </a:rPr>
              <a:t>باشگاه ها خودداري کنیم. </a:t>
            </a:r>
            <a:endParaRPr lang="fa-IR" b="1" dirty="0" smtClean="0">
              <a:solidFill>
                <a:srgbClr val="70607D"/>
              </a:solidFill>
              <a:cs typeface="B Titr" panose="00000700000000000000" pitchFamily="2" charset="-78"/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2" y="3488429"/>
            <a:ext cx="3086773" cy="20261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29146" y="5548078"/>
            <a:ext cx="2712641" cy="43307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solidFill>
                  <a:srgbClr val="A36D9F"/>
                </a:solidFill>
                <a:cs typeface="B Titr" panose="00000700000000000000" pitchFamily="2" charset="-78"/>
              </a:rPr>
              <a:t>حرکات یوگا</a:t>
            </a:r>
            <a:endParaRPr lang="fa-IR" sz="2800" dirty="0">
              <a:solidFill>
                <a:srgbClr val="A36D9F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28879" r="23860" b="1104"/>
          <a:stretch/>
        </p:blipFill>
        <p:spPr>
          <a:xfrm>
            <a:off x="4702842" y="3480385"/>
            <a:ext cx="3353333" cy="203177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89321" y="5533140"/>
            <a:ext cx="2493364" cy="4198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 smtClean="0">
                <a:solidFill>
                  <a:srgbClr val="EF57B7"/>
                </a:solidFill>
                <a:cs typeface="B Titr" panose="00000700000000000000" pitchFamily="2" charset="-78"/>
              </a:rPr>
              <a:t>پیاده روی</a:t>
            </a:r>
            <a:endParaRPr lang="fa-IR" sz="2800" dirty="0">
              <a:solidFill>
                <a:srgbClr val="EF57B7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72" y="3480385"/>
            <a:ext cx="3047669" cy="203177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649404" y="5569978"/>
            <a:ext cx="2551871" cy="42524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 smtClean="0">
                <a:solidFill>
                  <a:srgbClr val="00B0F0"/>
                </a:solidFill>
                <a:cs typeface="B Titr" panose="00000700000000000000" pitchFamily="2" charset="-78"/>
              </a:rPr>
              <a:t>استفاده از دمبل</a:t>
            </a:r>
            <a:endParaRPr lang="fa-IR" sz="28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70" y="175550"/>
            <a:ext cx="1967476" cy="27830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48094" y="6213234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10381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18753" r="338" b="-1014"/>
          <a:stretch/>
        </p:blipFill>
        <p:spPr>
          <a:xfrm>
            <a:off x="310176" y="1184856"/>
            <a:ext cx="9166315" cy="5026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595" y="4354855"/>
            <a:ext cx="10483405" cy="2133813"/>
          </a:xfrm>
          <a:solidFill>
            <a:srgbClr val="DDDCB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در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صورت ابتلا به بیماری های مزمن مانند فشارخون یا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دیابت، از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پزشک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درخواست کنید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که در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صورت تحت کنترل بودن بیماری،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مقدار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داروها را برای مدت 3 تا 6 ماه تجویز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کند،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تا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در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دوران بحران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کرونا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فاصله زمانی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مراجعه به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پزشک و مراکز بهداشتی </a:t>
            </a:r>
            <a:r>
              <a:rPr lang="fa-IR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درمانی </a:t>
            </a:r>
            <a:r>
              <a:rPr lang="fa-IR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افزایش یابد.</a:t>
            </a:r>
            <a:endParaRPr lang="en-US" b="1" dirty="0">
              <a:ln w="317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911" y="406691"/>
            <a:ext cx="8871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B Titr" panose="00000700000000000000" pitchFamily="2" charset="-78"/>
              </a:rPr>
              <a:t>پیام های آموزشی ویژه بیماران در زمان همه گیری کووید 19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13" y="406691"/>
            <a:ext cx="1599455" cy="2262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91076" y="6407722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11335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889" y="3967088"/>
            <a:ext cx="7541471" cy="25901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a-IR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fa-IR" sz="3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حد مجاز فشار خون در صورت</a:t>
            </a:r>
            <a:r>
              <a:rPr lang="en-US" sz="3800" b="1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3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ابتلا به پرفشارخونی: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a-IR" sz="3800" b="1" dirty="0" smtClean="0">
                <a:cs typeface="B Titr" panose="00000700000000000000" pitchFamily="2" charset="-78"/>
              </a:rPr>
              <a:t>برای سنین </a:t>
            </a:r>
            <a:r>
              <a:rPr lang="fa-IR" sz="3800" b="1" dirty="0">
                <a:cs typeface="B Titr" panose="00000700000000000000" pitchFamily="2" charset="-78"/>
              </a:rPr>
              <a:t>زیر 60 </a:t>
            </a:r>
            <a:r>
              <a:rPr lang="fa-IR" sz="3800" b="1" dirty="0" smtClean="0">
                <a:cs typeface="B Titr" panose="00000700000000000000" pitchFamily="2" charset="-78"/>
              </a:rPr>
              <a:t>سال : کمتر از 140/90 میلی </a:t>
            </a:r>
            <a:r>
              <a:rPr lang="fa-IR" sz="3800" b="1" dirty="0">
                <a:cs typeface="B Titr" panose="00000700000000000000" pitchFamily="2" charset="-78"/>
              </a:rPr>
              <a:t>متر </a:t>
            </a:r>
            <a:r>
              <a:rPr lang="fa-IR" sz="3800" b="1" dirty="0" smtClean="0">
                <a:cs typeface="B Titr" panose="00000700000000000000" pitchFamily="2" charset="-78"/>
              </a:rPr>
              <a:t>جیوه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a-IR" sz="3800" b="1" dirty="0" smtClean="0">
                <a:cs typeface="B Titr" panose="00000700000000000000" pitchFamily="2" charset="-78"/>
              </a:rPr>
              <a:t>و </a:t>
            </a:r>
            <a:r>
              <a:rPr lang="fa-IR" sz="3800" b="1" dirty="0">
                <a:cs typeface="B Titr" panose="00000700000000000000" pitchFamily="2" charset="-78"/>
              </a:rPr>
              <a:t>در </a:t>
            </a:r>
            <a:r>
              <a:rPr lang="fa-IR" sz="3800" b="1" dirty="0" smtClean="0">
                <a:cs typeface="B Titr" panose="00000700000000000000" pitchFamily="2" charset="-78"/>
              </a:rPr>
              <a:t>سنین 60 </a:t>
            </a:r>
            <a:r>
              <a:rPr lang="fa-IR" sz="3800" b="1" dirty="0">
                <a:cs typeface="B Titr" panose="00000700000000000000" pitchFamily="2" charset="-78"/>
              </a:rPr>
              <a:t>سال و </a:t>
            </a:r>
            <a:r>
              <a:rPr lang="fa-IR" sz="3800" b="1" dirty="0" smtClean="0">
                <a:cs typeface="B Titr" panose="00000700000000000000" pitchFamily="2" charset="-78"/>
              </a:rPr>
              <a:t>بالاتر : کمتر </a:t>
            </a:r>
            <a:r>
              <a:rPr lang="fa-IR" sz="3800" b="1" dirty="0">
                <a:cs typeface="B Titr" panose="00000700000000000000" pitchFamily="2" charset="-78"/>
              </a:rPr>
              <a:t>از </a:t>
            </a:r>
            <a:r>
              <a:rPr lang="fa-IR" sz="3800" b="1" dirty="0" smtClean="0">
                <a:cs typeface="B Titr" panose="00000700000000000000" pitchFamily="2" charset="-78"/>
              </a:rPr>
              <a:t>150/90 میلی </a:t>
            </a:r>
            <a:r>
              <a:rPr lang="fa-IR" sz="3800" b="1" dirty="0">
                <a:cs typeface="B Titr" panose="00000700000000000000" pitchFamily="2" charset="-78"/>
              </a:rPr>
              <a:t>متر </a:t>
            </a:r>
            <a:r>
              <a:rPr lang="fa-IR" sz="3800" b="1" dirty="0" smtClean="0">
                <a:cs typeface="B Titr" panose="00000700000000000000" pitchFamily="2" charset="-78"/>
              </a:rPr>
              <a:t>جیوه</a:t>
            </a:r>
            <a:endParaRPr lang="en-US" sz="3800" dirty="0">
              <a:cs typeface="B Titr" panose="00000700000000000000" pitchFamily="2" charset="-78"/>
            </a:endParaRPr>
          </a:p>
          <a:p>
            <a:pPr marL="0" indent="0">
              <a:buNone/>
            </a:pPr>
            <a:endParaRPr lang="fa-IR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" y="10351"/>
            <a:ext cx="7325409" cy="4116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27" y="617707"/>
            <a:ext cx="1599455" cy="2262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395" y="6372563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26546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" y="323724"/>
            <a:ext cx="7582487" cy="5051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4" y="576948"/>
            <a:ext cx="1599455" cy="226245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03272" y="2525789"/>
            <a:ext cx="4089101" cy="4304593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a-IR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به 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خصوص اگر انسولین مصرف می </a:t>
            </a: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کنید، حداقل 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4 </a:t>
            </a: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نوبت در روز 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قندخون خود را اندازه گیری </a:t>
            </a: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نمایید.</a:t>
            </a:r>
          </a:p>
          <a:p>
            <a:pPr algn="just">
              <a:lnSpc>
                <a:spcPct val="150000"/>
              </a:lnSpc>
            </a:pP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برای 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حفظ قندخون طبیعی، ممکن است طبق نظر پزشک نیاز به تغییرات مکرر در دوز انسولین </a:t>
            </a: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و  تعداد تزریقات روزانه آن 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باشد. </a:t>
            </a:r>
            <a:endParaRPr lang="en-US" sz="20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9727" y="5982231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4370" y="884169"/>
            <a:ext cx="4985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در صورت ابتلا به دیابت در زمان شیوع کرونا، به دفعات بیشتری قندخون را اندازه گیری کنید. </a:t>
            </a:r>
          </a:p>
        </p:txBody>
      </p:sp>
    </p:spTree>
    <p:extLst>
      <p:ext uri="{BB962C8B-B14F-4D97-AF65-F5344CB8AC3E}">
        <p14:creationId xmlns:p14="http://schemas.microsoft.com/office/powerpoint/2010/main" val="30189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619" y="2612434"/>
            <a:ext cx="6993229" cy="3701867"/>
          </a:xfrm>
        </p:spPr>
        <p:txBody>
          <a:bodyPr vert="horz" lIns="91440" tIns="45720" rIns="91440" bIns="45720" rtlCol="1"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  </a:t>
            </a:r>
            <a:r>
              <a:rPr lang="fa-IR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صورتی که در منزل دستگاه اندازه گیری فشارخون و یا قندخون موجود </a:t>
            </a:r>
            <a:r>
              <a:rPr lang="fa-IR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است، لازم است </a:t>
            </a:r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با نحوه اندازه گیری صحیح و استفاده از دستگاه آشنا شد.</a:t>
            </a:r>
            <a:endParaRPr lang="en-US" b="1" dirty="0">
              <a:solidFill>
                <a:srgbClr val="014946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  </a:t>
            </a:r>
            <a:r>
              <a:rPr lang="fa-IR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به </a:t>
            </a:r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منظور خودپایشی و کنترل دیابت می توان از اپلیکیشن "</a:t>
            </a:r>
            <a:r>
              <a:rPr lang="en-US" b="1" dirty="0">
                <a:solidFill>
                  <a:srgbClr val="014946"/>
                </a:solidFill>
                <a:cs typeface="B Nazanin" panose="00000400000000000000" pitchFamily="2" charset="-78"/>
              </a:rPr>
              <a:t>idia</a:t>
            </a:r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"  به صورت </a:t>
            </a:r>
            <a:r>
              <a:rPr lang="fa-IR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رایگان میتوان </a:t>
            </a:r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استفاده </a:t>
            </a:r>
            <a:r>
              <a:rPr lang="fa-IR" b="1" dirty="0" smtClean="0">
                <a:solidFill>
                  <a:srgbClr val="014946"/>
                </a:solidFill>
                <a:cs typeface="B Nazanin" panose="00000400000000000000" pitchFamily="2" charset="-78"/>
              </a:rPr>
              <a:t>کرد.</a:t>
            </a:r>
            <a:endParaRPr lang="fa-IR" b="1" dirty="0">
              <a:solidFill>
                <a:srgbClr val="014946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r="2" b="10261"/>
          <a:stretch/>
        </p:blipFill>
        <p:spPr>
          <a:xfrm>
            <a:off x="613130" y="701286"/>
            <a:ext cx="3571808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5" y="321456"/>
            <a:ext cx="1599455" cy="2262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4551" y="6129635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19318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CDCD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54" y="2473679"/>
            <a:ext cx="11417667" cy="1594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b="1" dirty="0" smtClean="0">
                <a:ln>
                  <a:solidFill>
                    <a:schemeClr val="tx1"/>
                  </a:solidFill>
                </a:ln>
                <a:solidFill>
                  <a:srgbClr val="2E7C7A"/>
                </a:solidFill>
                <a:cs typeface="B Titr" panose="00000700000000000000" pitchFamily="2" charset="-78"/>
              </a:rPr>
              <a:t>درصورت </a:t>
            </a:r>
            <a:r>
              <a:rPr lang="fa-IR" b="1" dirty="0">
                <a:ln>
                  <a:solidFill>
                    <a:schemeClr val="tx1"/>
                  </a:solidFill>
                </a:ln>
                <a:solidFill>
                  <a:srgbClr val="2E7C7A"/>
                </a:solidFill>
                <a:cs typeface="B Titr" panose="00000700000000000000" pitchFamily="2" charset="-78"/>
              </a:rPr>
              <a:t>ابتلا به فشارخون، بدون </a:t>
            </a:r>
            <a:r>
              <a:rPr lang="fa-IR" b="1" dirty="0" smtClean="0">
                <a:ln>
                  <a:solidFill>
                    <a:schemeClr val="tx1"/>
                  </a:solidFill>
                </a:ln>
                <a:solidFill>
                  <a:srgbClr val="2E7C7A"/>
                </a:solidFill>
                <a:cs typeface="B Titr" panose="00000700000000000000" pitchFamily="2" charset="-78"/>
              </a:rPr>
              <a:t>تجویز </a:t>
            </a:r>
            <a:r>
              <a:rPr lang="fa-IR" b="1" dirty="0">
                <a:ln>
                  <a:solidFill>
                    <a:schemeClr val="tx1"/>
                  </a:solidFill>
                </a:ln>
                <a:solidFill>
                  <a:srgbClr val="2E7C7A"/>
                </a:solidFill>
                <a:cs typeface="B Titr" panose="00000700000000000000" pitchFamily="2" charset="-78"/>
              </a:rPr>
              <a:t>پزشک از داروهایی که </a:t>
            </a:r>
            <a:r>
              <a:rPr lang="fa-IR" b="1" dirty="0" smtClean="0">
                <a:ln>
                  <a:solidFill>
                    <a:schemeClr val="tx1"/>
                  </a:solidFill>
                </a:ln>
                <a:solidFill>
                  <a:srgbClr val="2E7C7A"/>
                </a:solidFill>
                <a:cs typeface="B Titr" panose="00000700000000000000" pitchFamily="2" charset="-78"/>
              </a:rPr>
              <a:t>باعث بالا رفتن فشار خون </a:t>
            </a:r>
          </a:p>
          <a:p>
            <a:pPr marL="0" indent="0" algn="ctr">
              <a:buNone/>
            </a:pPr>
            <a:r>
              <a:rPr lang="fa-IR" b="1" dirty="0" smtClean="0">
                <a:ln>
                  <a:solidFill>
                    <a:schemeClr val="tx1"/>
                  </a:solidFill>
                </a:ln>
                <a:solidFill>
                  <a:srgbClr val="2E7C7A"/>
                </a:solidFill>
                <a:cs typeface="B Titr" panose="00000700000000000000" pitchFamily="2" charset="-78"/>
              </a:rPr>
              <a:t>می شوند نظیر (بروفن، ناپروکسین، ایندومتاسین و ....) استفاده نشود.</a:t>
            </a:r>
          </a:p>
          <a:p>
            <a:pPr marL="0" indent="0" algn="just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"/>
          <a:stretch/>
        </p:blipFill>
        <p:spPr>
          <a:xfrm>
            <a:off x="446242" y="3695577"/>
            <a:ext cx="3684728" cy="2494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14" y="3695577"/>
            <a:ext cx="3760631" cy="249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21" y="3695577"/>
            <a:ext cx="3810000" cy="2494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32" y="179011"/>
            <a:ext cx="1599455" cy="22624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45473" y="6320475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</p:spTree>
    <p:extLst>
      <p:ext uri="{BB962C8B-B14F-4D97-AF65-F5344CB8AC3E}">
        <p14:creationId xmlns:p14="http://schemas.microsoft.com/office/powerpoint/2010/main" val="20428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8BE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t="33031" r="17611" b="32409"/>
          <a:stretch/>
        </p:blipFill>
        <p:spPr>
          <a:xfrm>
            <a:off x="2102158" y="4499223"/>
            <a:ext cx="4515729" cy="1631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33511" r="8732" b="34923"/>
          <a:stretch/>
        </p:blipFill>
        <p:spPr>
          <a:xfrm>
            <a:off x="453927" y="3008049"/>
            <a:ext cx="5430130" cy="15333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27" y="864107"/>
            <a:ext cx="9702943" cy="2096087"/>
          </a:xfrm>
        </p:spPr>
        <p:txBody>
          <a:bodyPr>
            <a:normAutofit fontScale="92500"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کنترل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و پایش منظم قندخون می تواند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احتمال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بروز پنومونی باکتریایی را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کاهش دهد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.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بنابراین توصیه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می شود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که در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صورت ابتلا به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دیابت و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یا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فشارخون،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واکسن آنفلوانزا و پنومونی برای کاهش بروز پنومونی تزریق گردد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0" y="715371"/>
            <a:ext cx="1599455" cy="22624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3744" y="6211562"/>
            <a:ext cx="4150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  <p:pic>
        <p:nvPicPr>
          <p:cNvPr id="1026" name="Picture 2" descr="جزییات کامل نحوه تهیه و قیمت واکسن آنفولانز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95" y="3375292"/>
            <a:ext cx="4192176" cy="28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96" y="435514"/>
            <a:ext cx="1967476" cy="2783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2410" y="6083617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747" r="-381" b="4766"/>
          <a:stretch/>
        </p:blipFill>
        <p:spPr>
          <a:xfrm>
            <a:off x="20303" y="14067"/>
            <a:ext cx="4579832" cy="41218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91" y="3639987"/>
            <a:ext cx="7586706" cy="2206849"/>
          </a:xfrm>
        </p:spPr>
        <p:txBody>
          <a:bodyPr>
            <a:noAutofit/>
          </a:bodyPr>
          <a:lstStyle/>
          <a:p>
            <a:pPr indent="0" algn="justLow">
              <a:lnSpc>
                <a:spcPct val="150000"/>
              </a:lnSpc>
              <a:buNone/>
            </a:pPr>
            <a:r>
              <a:rPr lang="fa-IR" b="1" dirty="0">
                <a:cs typeface="B Titr" panose="00000700000000000000" pitchFamily="2" charset="-78"/>
              </a:rPr>
              <a:t>مبتلایان دیابت در دوران بیماری کووید 19، اضطراب بیشتری را متحمل می شوند. بنابراین باید از فشارهای روانی دور بوده و استرس خود را مدیریت کنند</a:t>
            </a:r>
            <a:r>
              <a:rPr lang="fa-IR" b="1" dirty="0" smtClean="0">
                <a:cs typeface="B Titr" panose="00000700000000000000" pitchFamily="2" charset="-78"/>
              </a:rPr>
              <a:t>.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72" y="3668127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978" y="1560429"/>
            <a:ext cx="4318782" cy="427767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اگر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علایمی مانند آنفلوانزا (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تب،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سرفه،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مشکل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در تنفس و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..)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مشاهده شود، ممکن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است نشان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دهنده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عفونت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کرونا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باشد، بنابراین باید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فورا به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دنبال مشاوره پزشکی و معالجه بود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392811"/>
            <a:ext cx="1967476" cy="27830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7856" y="5809969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14946"/>
                </a:solidFill>
                <a:cs typeface="B Nazanin" panose="00000400000000000000" pitchFamily="2" charset="-78"/>
              </a:rPr>
              <a:t>معاونت غذا و دارو دانشگاه علوم پزشکی ایران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266"/>
          <a:stretch/>
        </p:blipFill>
        <p:spPr>
          <a:xfrm>
            <a:off x="727856" y="1983778"/>
            <a:ext cx="4286250" cy="33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586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 Mitra</vt:lpstr>
      <vt:lpstr>B Nazanin</vt:lpstr>
      <vt:lpstr>B Titr</vt:lpstr>
      <vt:lpstr>Calibri</vt:lpstr>
      <vt:lpstr>Calibri Light</vt:lpstr>
      <vt:lpstr>Times New Roman</vt:lpstr>
      <vt:lpstr>Wingdings</vt:lpstr>
      <vt:lpstr>Office Theme</vt:lpstr>
      <vt:lpstr>پیام های آموزشی ویژه بیماران در زمان همه گیری کووید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حرکات یوگا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مقایسه 20 داروی اول تجویزی در نسخ دانشگاهی از نظر درصد نسخ حاوی دارو (بهار 97 و بهار 98)</dc:title>
  <dc:creator>s.shahsavari</dc:creator>
  <cp:lastModifiedBy>شکوفه عبدی پور</cp:lastModifiedBy>
  <cp:revision>76</cp:revision>
  <dcterms:created xsi:type="dcterms:W3CDTF">2020-12-27T08:03:19Z</dcterms:created>
  <dcterms:modified xsi:type="dcterms:W3CDTF">2022-06-25T06:49:12Z</dcterms:modified>
</cp:coreProperties>
</file>